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78" r:id="rId6"/>
    <p:sldId id="262" r:id="rId7"/>
    <p:sldId id="263" r:id="rId8"/>
    <p:sldId id="279" r:id="rId9"/>
    <p:sldId id="275" r:id="rId10"/>
    <p:sldId id="259" r:id="rId11"/>
    <p:sldId id="264" r:id="rId12"/>
    <p:sldId id="265" r:id="rId13"/>
    <p:sldId id="276" r:id="rId14"/>
    <p:sldId id="260" r:id="rId15"/>
    <p:sldId id="281" r:id="rId16"/>
    <p:sldId id="266" r:id="rId17"/>
    <p:sldId id="267" r:id="rId18"/>
    <p:sldId id="273" r:id="rId19"/>
    <p:sldId id="268" r:id="rId20"/>
    <p:sldId id="282" r:id="rId21"/>
    <p:sldId id="261" r:id="rId22"/>
    <p:sldId id="269" r:id="rId23"/>
    <p:sldId id="270" r:id="rId24"/>
    <p:sldId id="271" r:id="rId25"/>
    <p:sldId id="274" r:id="rId26"/>
    <p:sldId id="283" r:id="rId27"/>
    <p:sldId id="284" r:id="rId28"/>
    <p:sldId id="280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xtBillyonair\Desktop\compVision-master%20(2)\compVision-master\Showcase\BenchTest\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xtBillyonair\Desktop\compVision-master%20(2)\compVision-master\Showcase\BenchTest\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extBillyonair\Desktop\compVision-master%20(2)\compVision-master\Showcase\BenchTest\tim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extBillyonair\Desktop\compVision-master%20(2)\compVision-master\Showcase\BenchTest\tim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Time Per Photo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[time.xlsx]Sheet1!$F$1</c:f>
              <c:strCache>
                <c:ptCount val="1"/>
                <c:pt idx="0">
                  <c:v>Avg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[time.xlsx]Sheet1!$D$2:$D$20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xVal>
          <c:yVal>
            <c:numRef>
              <c:f>[time.xlsx]Sheet1!$F$2:$F$20</c:f>
              <c:numCache>
                <c:formatCode>General</c:formatCode>
                <c:ptCount val="19"/>
                <c:pt idx="0">
                  <c:v>0.52600000000000002</c:v>
                </c:pt>
                <c:pt idx="1">
                  <c:v>0.35799999999999998</c:v>
                </c:pt>
                <c:pt idx="2">
                  <c:v>0.29533333333333334</c:v>
                </c:pt>
                <c:pt idx="3">
                  <c:v>0.26650000000000001</c:v>
                </c:pt>
                <c:pt idx="4">
                  <c:v>0.25119999999999998</c:v>
                </c:pt>
                <c:pt idx="5">
                  <c:v>0.23816666666666667</c:v>
                </c:pt>
                <c:pt idx="6">
                  <c:v>0.22857142857142859</c:v>
                </c:pt>
                <c:pt idx="7">
                  <c:v>0.22287499999999999</c:v>
                </c:pt>
                <c:pt idx="8">
                  <c:v>0.218</c:v>
                </c:pt>
                <c:pt idx="9">
                  <c:v>0.21309999999999998</c:v>
                </c:pt>
                <c:pt idx="10">
                  <c:v>0.21127272727272725</c:v>
                </c:pt>
                <c:pt idx="11">
                  <c:v>0.20774999999999999</c:v>
                </c:pt>
                <c:pt idx="12">
                  <c:v>0.2070769230769231</c:v>
                </c:pt>
                <c:pt idx="13">
                  <c:v>0.20535714285714285</c:v>
                </c:pt>
                <c:pt idx="14">
                  <c:v>0.20306666666666665</c:v>
                </c:pt>
                <c:pt idx="15">
                  <c:v>0.2084375</c:v>
                </c:pt>
                <c:pt idx="16">
                  <c:v>0.20117647058823529</c:v>
                </c:pt>
                <c:pt idx="17">
                  <c:v>0.19683333333333333</c:v>
                </c:pt>
                <c:pt idx="18">
                  <c:v>0.1968421052631579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298352"/>
        <c:axId val="109297568"/>
      </c:scatterChart>
      <c:valAx>
        <c:axId val="109298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Images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97568"/>
        <c:crosses val="autoZero"/>
        <c:crossBetween val="midCat"/>
      </c:valAx>
      <c:valAx>
        <c:axId val="10929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</a:t>
                </a:r>
                <a:r>
                  <a:rPr lang="en-US" baseline="0" dirty="0"/>
                  <a:t> </a:t>
                </a:r>
                <a:r>
                  <a:rPr lang="en-US" baseline="0" dirty="0" smtClean="0"/>
                  <a:t>Time (s)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98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Computation 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[time.xlsx]Sheet1!$E$1</c:f>
              <c:strCache>
                <c:ptCount val="1"/>
                <c:pt idx="0">
                  <c:v>Time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[time.xlsx]Sheet1!$D$2:$D$20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xVal>
          <c:yVal>
            <c:numRef>
              <c:f>[time.xlsx]Sheet1!$E$2:$E$20</c:f>
              <c:numCache>
                <c:formatCode>General</c:formatCode>
                <c:ptCount val="19"/>
                <c:pt idx="0">
                  <c:v>0.52600000000000002</c:v>
                </c:pt>
                <c:pt idx="1">
                  <c:v>0.71599999999999997</c:v>
                </c:pt>
                <c:pt idx="2">
                  <c:v>0.88600000000000001</c:v>
                </c:pt>
                <c:pt idx="3">
                  <c:v>1.0660000000000001</c:v>
                </c:pt>
                <c:pt idx="4">
                  <c:v>1.256</c:v>
                </c:pt>
                <c:pt idx="5">
                  <c:v>1.429</c:v>
                </c:pt>
                <c:pt idx="6">
                  <c:v>1.6</c:v>
                </c:pt>
                <c:pt idx="7">
                  <c:v>1.7829999999999999</c:v>
                </c:pt>
                <c:pt idx="8">
                  <c:v>1.962</c:v>
                </c:pt>
                <c:pt idx="9">
                  <c:v>2.1309999999999998</c:v>
                </c:pt>
                <c:pt idx="10">
                  <c:v>2.3239999999999998</c:v>
                </c:pt>
                <c:pt idx="11">
                  <c:v>2.4929999999999999</c:v>
                </c:pt>
                <c:pt idx="12">
                  <c:v>2.6920000000000002</c:v>
                </c:pt>
                <c:pt idx="13">
                  <c:v>2.875</c:v>
                </c:pt>
                <c:pt idx="14">
                  <c:v>3.0459999999999998</c:v>
                </c:pt>
                <c:pt idx="15">
                  <c:v>3.335</c:v>
                </c:pt>
                <c:pt idx="16">
                  <c:v>3.42</c:v>
                </c:pt>
                <c:pt idx="17">
                  <c:v>3.5430000000000001</c:v>
                </c:pt>
                <c:pt idx="18">
                  <c:v>3.74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300312"/>
        <c:axId val="109295216"/>
      </c:scatterChart>
      <c:valAx>
        <c:axId val="109300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Images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95216"/>
        <c:crosses val="autoZero"/>
        <c:crossBetween val="midCat"/>
      </c:valAx>
      <c:valAx>
        <c:axId val="10929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</a:t>
                </a:r>
                <a:r>
                  <a:rPr lang="en-US" baseline="0" dirty="0"/>
                  <a:t> </a:t>
                </a:r>
                <a:r>
                  <a:rPr lang="en-US" baseline="0" dirty="0" smtClean="0"/>
                  <a:t>Time (s)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300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Average Time Per Photo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[time.xlsx]Sheet1!$C$1</c:f>
              <c:strCache>
                <c:ptCount val="1"/>
                <c:pt idx="0">
                  <c:v>Avg</c:v>
                </c:pt>
              </c:strCache>
            </c:strRef>
          </c:tx>
          <c:spPr>
            <a:ln w="28800">
              <a:solidFill>
                <a:srgbClr val="004586"/>
              </a:solidFill>
              <a:round/>
            </a:ln>
          </c:spPr>
          <c:marker>
            <c:symbol val="square"/>
            <c:size val="8"/>
            <c:spPr>
              <a:solidFill>
                <a:srgbClr val="EE4000"/>
              </a:solidFill>
            </c:spPr>
          </c:marker>
          <c:xVal>
            <c:numRef>
              <c:f>[time.xlsx]Sheet1!$A$2:$A$20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xVal>
          <c:yVal>
            <c:numRef>
              <c:f>[time.xlsx]Sheet1!$C$2:$C$20</c:f>
              <c:numCache>
                <c:formatCode>General</c:formatCode>
                <c:ptCount val="19"/>
                <c:pt idx="0">
                  <c:v>0.54400000000000004</c:v>
                </c:pt>
                <c:pt idx="1">
                  <c:v>0.3755</c:v>
                </c:pt>
                <c:pt idx="2">
                  <c:v>0.315</c:v>
                </c:pt>
                <c:pt idx="3">
                  <c:v>0.29049999999999998</c:v>
                </c:pt>
                <c:pt idx="4">
                  <c:v>0.2722</c:v>
                </c:pt>
                <c:pt idx="5">
                  <c:v>0.26083333333333331</c:v>
                </c:pt>
                <c:pt idx="6">
                  <c:v>0.25742857142857145</c:v>
                </c:pt>
                <c:pt idx="7">
                  <c:v>0.24987500000000001</c:v>
                </c:pt>
                <c:pt idx="8">
                  <c:v>0.24355555555555558</c:v>
                </c:pt>
                <c:pt idx="9">
                  <c:v>0.24289999999999998</c:v>
                </c:pt>
                <c:pt idx="10">
                  <c:v>0.23827272727272727</c:v>
                </c:pt>
                <c:pt idx="11">
                  <c:v>0.23358333333333334</c:v>
                </c:pt>
                <c:pt idx="12">
                  <c:v>0.2356923076923077</c:v>
                </c:pt>
                <c:pt idx="13">
                  <c:v>0.23314285714285712</c:v>
                </c:pt>
                <c:pt idx="14">
                  <c:v>0.23213333333333336</c:v>
                </c:pt>
                <c:pt idx="15">
                  <c:v>0.2273125</c:v>
                </c:pt>
                <c:pt idx="16">
                  <c:v>0.22494117647058823</c:v>
                </c:pt>
                <c:pt idx="17">
                  <c:v>0.22777777777777775</c:v>
                </c:pt>
                <c:pt idx="18">
                  <c:v>0.22642105263157894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295608"/>
        <c:axId val="102161520"/>
      </c:scatterChart>
      <c:valAx>
        <c:axId val="109295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Images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crossAx val="102161520"/>
        <c:crosses val="autoZero"/>
        <c:crossBetween val="midCat"/>
      </c:valAx>
      <c:valAx>
        <c:axId val="102161520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Average </a:t>
                </a:r>
                <a:r>
                  <a:rPr lang="en-US" dirty="0" smtClean="0"/>
                  <a:t>Time (s)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crossAx val="109295608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plotVisOnly val="1"/>
    <c:dispBlanksAs val="zero"/>
    <c:showDLblsOverMax val="1"/>
  </c:chart>
  <c:spPr>
    <a:solidFill>
      <a:srgbClr val="FFFFFF"/>
    </a:solidFill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Total Time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[time.xlsx]Sheet1!$B$1</c:f>
              <c:strCache>
                <c:ptCount val="1"/>
                <c:pt idx="0">
                  <c:v>Time</c:v>
                </c:pt>
              </c:strCache>
            </c:strRef>
          </c:tx>
          <c:spPr>
            <a:ln w="28800">
              <a:solidFill>
                <a:srgbClr val="004586"/>
              </a:solidFill>
              <a:round/>
            </a:ln>
          </c:spPr>
          <c:marker>
            <c:symbol val="square"/>
            <c:size val="8"/>
            <c:spPr>
              <a:solidFill>
                <a:srgbClr val="EE4000"/>
              </a:solidFill>
            </c:spPr>
          </c:marker>
          <c:xVal>
            <c:numRef>
              <c:f>[time.xlsx]Sheet1!$A$2:$A$20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xVal>
          <c:yVal>
            <c:numRef>
              <c:f>[time.xlsx]Sheet1!$B$2:$B$20</c:f>
              <c:numCache>
                <c:formatCode>General</c:formatCode>
                <c:ptCount val="19"/>
                <c:pt idx="0">
                  <c:v>0.54400000000000004</c:v>
                </c:pt>
                <c:pt idx="1">
                  <c:v>0.751</c:v>
                </c:pt>
                <c:pt idx="2">
                  <c:v>0.94499999999999995</c:v>
                </c:pt>
                <c:pt idx="3">
                  <c:v>1.1619999999999999</c:v>
                </c:pt>
                <c:pt idx="4">
                  <c:v>1.361</c:v>
                </c:pt>
                <c:pt idx="5">
                  <c:v>1.5649999999999999</c:v>
                </c:pt>
                <c:pt idx="6">
                  <c:v>1.802</c:v>
                </c:pt>
                <c:pt idx="7">
                  <c:v>1.9990000000000001</c:v>
                </c:pt>
                <c:pt idx="8">
                  <c:v>2.1920000000000002</c:v>
                </c:pt>
                <c:pt idx="9">
                  <c:v>2.4289999999999998</c:v>
                </c:pt>
                <c:pt idx="10">
                  <c:v>2.621</c:v>
                </c:pt>
                <c:pt idx="11">
                  <c:v>2.8029999999999999</c:v>
                </c:pt>
                <c:pt idx="12">
                  <c:v>3.0640000000000001</c:v>
                </c:pt>
                <c:pt idx="13">
                  <c:v>3.2639999999999998</c:v>
                </c:pt>
                <c:pt idx="14">
                  <c:v>3.4820000000000002</c:v>
                </c:pt>
                <c:pt idx="15">
                  <c:v>3.637</c:v>
                </c:pt>
                <c:pt idx="16">
                  <c:v>3.8239999999999998</c:v>
                </c:pt>
                <c:pt idx="17">
                  <c:v>4.0999999999999996</c:v>
                </c:pt>
                <c:pt idx="18">
                  <c:v>4.3019999999999996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418696"/>
        <c:axId val="112421048"/>
      </c:scatterChart>
      <c:valAx>
        <c:axId val="1124186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Images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crossAx val="112421048"/>
        <c:crosses val="autoZero"/>
        <c:crossBetween val="midCat"/>
      </c:valAx>
      <c:valAx>
        <c:axId val="112421048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Total 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crossAx val="112418696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plotVisOnly val="1"/>
    <c:dispBlanksAs val="zero"/>
    <c:showDLblsOverMax val="1"/>
  </c:chart>
  <c:spPr>
    <a:solidFill>
      <a:srgbClr val="FFFFFF"/>
    </a:solidFill>
    <a:ln>
      <a:noFill/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109E1A-4888-4004-8896-1FBA5ED9FD4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B9503-0AFA-4CA0-A55D-C6C7280F7A6C}">
      <dgm:prSet phldrT="[Text]"/>
      <dgm:spPr/>
      <dgm:t>
        <a:bodyPr/>
        <a:lstStyle/>
        <a:p>
          <a:r>
            <a:rPr lang="en-US" dirty="0" smtClean="0"/>
            <a:t>Small Program</a:t>
          </a:r>
          <a:endParaRPr lang="en-US" dirty="0"/>
        </a:p>
      </dgm:t>
    </dgm:pt>
    <dgm:pt modelId="{89E64ECB-68AA-4319-9FAB-0870841309C5}" type="parTrans" cxnId="{40D149AB-88A1-4FAF-A0D8-ED658DD55C81}">
      <dgm:prSet/>
      <dgm:spPr/>
      <dgm:t>
        <a:bodyPr/>
        <a:lstStyle/>
        <a:p>
          <a:endParaRPr lang="en-US"/>
        </a:p>
      </dgm:t>
    </dgm:pt>
    <dgm:pt modelId="{12CB03DC-8B01-4729-A457-A8E28F0DDC9D}" type="sibTrans" cxnId="{40D149AB-88A1-4FAF-A0D8-ED658DD55C81}">
      <dgm:prSet/>
      <dgm:spPr/>
      <dgm:t>
        <a:bodyPr/>
        <a:lstStyle/>
        <a:p>
          <a:endParaRPr lang="en-US"/>
        </a:p>
      </dgm:t>
    </dgm:pt>
    <dgm:pt modelId="{65617B3E-1330-4D8A-BE08-8CA5EFA74B55}">
      <dgm:prSet phldrT="[Text]"/>
      <dgm:spPr/>
      <dgm:t>
        <a:bodyPr/>
        <a:lstStyle/>
        <a:p>
          <a:r>
            <a:rPr lang="en-US" dirty="0" smtClean="0"/>
            <a:t>CVLIB</a:t>
          </a:r>
          <a:endParaRPr lang="en-US" dirty="0"/>
        </a:p>
      </dgm:t>
    </dgm:pt>
    <dgm:pt modelId="{EBBE7155-A11E-4498-9A1D-D59CD1BE11A1}" type="parTrans" cxnId="{AF55E5FE-ACC0-4344-9616-7C7FD6B1F7EB}">
      <dgm:prSet/>
      <dgm:spPr/>
      <dgm:t>
        <a:bodyPr/>
        <a:lstStyle/>
        <a:p>
          <a:endParaRPr lang="en-US"/>
        </a:p>
      </dgm:t>
    </dgm:pt>
    <dgm:pt modelId="{4F611088-6ABC-4A78-82C8-1D46626E7DC8}" type="sibTrans" cxnId="{AF55E5FE-ACC0-4344-9616-7C7FD6B1F7EB}">
      <dgm:prSet/>
      <dgm:spPr/>
      <dgm:t>
        <a:bodyPr/>
        <a:lstStyle/>
        <a:p>
          <a:endParaRPr lang="en-US"/>
        </a:p>
      </dgm:t>
    </dgm:pt>
    <dgm:pt modelId="{053627F8-441D-46A0-A254-F28367F924F1}">
      <dgm:prSet phldrT="[Text]"/>
      <dgm:spPr/>
      <dgm:t>
        <a:bodyPr/>
        <a:lstStyle/>
        <a:p>
          <a:r>
            <a:rPr lang="en-US" dirty="0" err="1" smtClean="0"/>
            <a:t>OpenCV</a:t>
          </a:r>
          <a:r>
            <a:rPr lang="en-US" dirty="0" smtClean="0"/>
            <a:t> (Python Wrapper to C++)</a:t>
          </a:r>
          <a:endParaRPr lang="en-US" dirty="0"/>
        </a:p>
      </dgm:t>
    </dgm:pt>
    <dgm:pt modelId="{83B9D318-F770-4A66-8860-4660A55C72C7}" type="parTrans" cxnId="{79A54A28-608E-40E8-8FEB-043219522E8D}">
      <dgm:prSet/>
      <dgm:spPr/>
      <dgm:t>
        <a:bodyPr/>
        <a:lstStyle/>
        <a:p>
          <a:endParaRPr lang="en-US"/>
        </a:p>
      </dgm:t>
    </dgm:pt>
    <dgm:pt modelId="{604C1B35-2849-47FD-A531-A761AF87BC39}" type="sibTrans" cxnId="{79A54A28-608E-40E8-8FEB-043219522E8D}">
      <dgm:prSet/>
      <dgm:spPr/>
      <dgm:t>
        <a:bodyPr/>
        <a:lstStyle/>
        <a:p>
          <a:endParaRPr lang="en-US"/>
        </a:p>
      </dgm:t>
    </dgm:pt>
    <dgm:pt modelId="{99D90B93-BACE-45FA-A55C-47A0D05F9BE1}">
      <dgm:prSet phldrT="[Text]"/>
      <dgm:spPr/>
      <dgm:t>
        <a:bodyPr/>
        <a:lstStyle/>
        <a:p>
          <a:r>
            <a:rPr lang="en-US" dirty="0" smtClean="0"/>
            <a:t>Intel IPP/TBB Functions on IBM Server</a:t>
          </a:r>
          <a:endParaRPr lang="en-US" dirty="0"/>
        </a:p>
      </dgm:t>
    </dgm:pt>
    <dgm:pt modelId="{DA07EAD5-E7E3-43B2-BE3C-0D0C9A148671}" type="parTrans" cxnId="{C05E1EC8-2AF9-4D0E-B44A-A34B5C322A4E}">
      <dgm:prSet/>
      <dgm:spPr/>
      <dgm:t>
        <a:bodyPr/>
        <a:lstStyle/>
        <a:p>
          <a:endParaRPr lang="en-US"/>
        </a:p>
      </dgm:t>
    </dgm:pt>
    <dgm:pt modelId="{50EB650E-2417-48F2-B951-4205D5EB209F}" type="sibTrans" cxnId="{C05E1EC8-2AF9-4D0E-B44A-A34B5C322A4E}">
      <dgm:prSet/>
      <dgm:spPr/>
      <dgm:t>
        <a:bodyPr/>
        <a:lstStyle/>
        <a:p>
          <a:endParaRPr lang="en-US"/>
        </a:p>
      </dgm:t>
    </dgm:pt>
    <dgm:pt modelId="{5288DAA2-3C72-4E6D-97EE-867389B20231}">
      <dgm:prSet phldrT="[Text]"/>
      <dgm:spPr/>
      <dgm:t>
        <a:bodyPr/>
        <a:lstStyle/>
        <a:p>
          <a:r>
            <a:rPr lang="en-US" dirty="0" smtClean="0"/>
            <a:t>Optimized Results</a:t>
          </a:r>
          <a:endParaRPr lang="en-US" dirty="0"/>
        </a:p>
      </dgm:t>
    </dgm:pt>
    <dgm:pt modelId="{C59781E7-93A1-48CB-9685-01983DB1C201}" type="parTrans" cxnId="{C2EBB0D2-046A-41A7-BF59-69B3D396EB28}">
      <dgm:prSet/>
      <dgm:spPr/>
      <dgm:t>
        <a:bodyPr/>
        <a:lstStyle/>
        <a:p>
          <a:endParaRPr lang="en-US"/>
        </a:p>
      </dgm:t>
    </dgm:pt>
    <dgm:pt modelId="{0F70E5AF-362A-43CF-A434-568D79BCE35C}" type="sibTrans" cxnId="{C2EBB0D2-046A-41A7-BF59-69B3D396EB28}">
      <dgm:prSet/>
      <dgm:spPr>
        <a:noFill/>
      </dgm:spPr>
      <dgm:t>
        <a:bodyPr/>
        <a:lstStyle/>
        <a:p>
          <a:endParaRPr lang="en-US"/>
        </a:p>
      </dgm:t>
    </dgm:pt>
    <dgm:pt modelId="{499B76A9-1B9D-4A5B-B839-82F8CE76A4EA}" type="pres">
      <dgm:prSet presAssocID="{9C109E1A-4888-4004-8896-1FBA5ED9FD4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2D2169-F3BE-44A3-A301-47E18E082EAE}" type="pres">
      <dgm:prSet presAssocID="{020B9503-0AFA-4CA0-A55D-C6C7280F7A6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30150-7260-4BF9-897B-6A002853CCDC}" type="pres">
      <dgm:prSet presAssocID="{12CB03DC-8B01-4729-A457-A8E28F0DDC9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702B50C4-AFAD-4AAF-9B72-F297887A0EE3}" type="pres">
      <dgm:prSet presAssocID="{12CB03DC-8B01-4729-A457-A8E28F0DDC9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C49B43A-AEED-4E2D-9069-BE7D6506D962}" type="pres">
      <dgm:prSet presAssocID="{65617B3E-1330-4D8A-BE08-8CA5EFA74B5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EC4A1-D715-4E0A-9F82-3653DEE89408}" type="pres">
      <dgm:prSet presAssocID="{4F611088-6ABC-4A78-82C8-1D46626E7DC8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605BF07-D88C-4F6F-AEC0-DCAD41089715}" type="pres">
      <dgm:prSet presAssocID="{4F611088-6ABC-4A78-82C8-1D46626E7DC8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467DA371-8DA4-4901-B8D8-6005C8333CDD}" type="pres">
      <dgm:prSet presAssocID="{053627F8-441D-46A0-A254-F28367F924F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EA902-B301-416B-86F7-FE374D264AED}" type="pres">
      <dgm:prSet presAssocID="{604C1B35-2849-47FD-A531-A761AF87BC39}" presName="sibTrans" presStyleLbl="sibTrans2D1" presStyleIdx="2" presStyleCnt="5"/>
      <dgm:spPr/>
      <dgm:t>
        <a:bodyPr/>
        <a:lstStyle/>
        <a:p>
          <a:endParaRPr lang="en-US"/>
        </a:p>
      </dgm:t>
    </dgm:pt>
    <dgm:pt modelId="{9A233B36-0165-4ED5-BEF9-5B8AD483CB8D}" type="pres">
      <dgm:prSet presAssocID="{604C1B35-2849-47FD-A531-A761AF87BC39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FB8B0A4-97C2-470F-AF9E-1F06346FE452}" type="pres">
      <dgm:prSet presAssocID="{99D90B93-BACE-45FA-A55C-47A0D05F9BE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458B8F-133E-4F41-A0DD-431E3457BF0F}" type="pres">
      <dgm:prSet presAssocID="{50EB650E-2417-48F2-B951-4205D5EB209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49075BEB-78E7-4E11-8277-3BD3644E7852}" type="pres">
      <dgm:prSet presAssocID="{50EB650E-2417-48F2-B951-4205D5EB209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0AEF18A-E771-41DE-A994-122124B8ECCB}" type="pres">
      <dgm:prSet presAssocID="{5288DAA2-3C72-4E6D-97EE-867389B2023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1EED92-F7C6-4CB5-A9B9-F5F137D91733}" type="pres">
      <dgm:prSet presAssocID="{0F70E5AF-362A-43CF-A434-568D79BCE35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E28E1EB-0441-496C-B2E8-047AB4174A6D}" type="pres">
      <dgm:prSet presAssocID="{0F70E5AF-362A-43CF-A434-568D79BCE35C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D553D7B-8100-443C-ACAB-55A3AAA64B06}" type="presOf" srcId="{020B9503-0AFA-4CA0-A55D-C6C7280F7A6C}" destId="{012D2169-F3BE-44A3-A301-47E18E082EAE}" srcOrd="0" destOrd="0" presId="urn:microsoft.com/office/officeart/2005/8/layout/cycle2"/>
    <dgm:cxn modelId="{79A54A28-608E-40E8-8FEB-043219522E8D}" srcId="{9C109E1A-4888-4004-8896-1FBA5ED9FD40}" destId="{053627F8-441D-46A0-A254-F28367F924F1}" srcOrd="2" destOrd="0" parTransId="{83B9D318-F770-4A66-8860-4660A55C72C7}" sibTransId="{604C1B35-2849-47FD-A531-A761AF87BC39}"/>
    <dgm:cxn modelId="{778B9668-E077-4928-A72D-E1BA7F3B042B}" type="presOf" srcId="{0F70E5AF-362A-43CF-A434-568D79BCE35C}" destId="{9E28E1EB-0441-496C-B2E8-047AB4174A6D}" srcOrd="1" destOrd="0" presId="urn:microsoft.com/office/officeart/2005/8/layout/cycle2"/>
    <dgm:cxn modelId="{0C71AED7-A624-4BE7-A13A-0BAE90A79A27}" type="presOf" srcId="{9C109E1A-4888-4004-8896-1FBA5ED9FD40}" destId="{499B76A9-1B9D-4A5B-B839-82F8CE76A4EA}" srcOrd="0" destOrd="0" presId="urn:microsoft.com/office/officeart/2005/8/layout/cycle2"/>
    <dgm:cxn modelId="{3C5AE4FB-23E4-4809-8E11-1F0C65683B34}" type="presOf" srcId="{12CB03DC-8B01-4729-A457-A8E28F0DDC9D}" destId="{702B50C4-AFAD-4AAF-9B72-F297887A0EE3}" srcOrd="1" destOrd="0" presId="urn:microsoft.com/office/officeart/2005/8/layout/cycle2"/>
    <dgm:cxn modelId="{F242721C-D86A-45EB-A6DD-6E848834D6BF}" type="presOf" srcId="{604C1B35-2849-47FD-A531-A761AF87BC39}" destId="{9A233B36-0165-4ED5-BEF9-5B8AD483CB8D}" srcOrd="1" destOrd="0" presId="urn:microsoft.com/office/officeart/2005/8/layout/cycle2"/>
    <dgm:cxn modelId="{0E41263A-2BA1-415C-9C4F-15C5AAAF95A4}" type="presOf" srcId="{4F611088-6ABC-4A78-82C8-1D46626E7DC8}" destId="{7605BF07-D88C-4F6F-AEC0-DCAD41089715}" srcOrd="1" destOrd="0" presId="urn:microsoft.com/office/officeart/2005/8/layout/cycle2"/>
    <dgm:cxn modelId="{C05E1EC8-2AF9-4D0E-B44A-A34B5C322A4E}" srcId="{9C109E1A-4888-4004-8896-1FBA5ED9FD40}" destId="{99D90B93-BACE-45FA-A55C-47A0D05F9BE1}" srcOrd="3" destOrd="0" parTransId="{DA07EAD5-E7E3-43B2-BE3C-0D0C9A148671}" sibTransId="{50EB650E-2417-48F2-B951-4205D5EB209F}"/>
    <dgm:cxn modelId="{E2888F17-0087-4F8B-BDF7-56BC3B56FF3D}" type="presOf" srcId="{604C1B35-2849-47FD-A531-A761AF87BC39}" destId="{24AEA902-B301-416B-86F7-FE374D264AED}" srcOrd="0" destOrd="0" presId="urn:microsoft.com/office/officeart/2005/8/layout/cycle2"/>
    <dgm:cxn modelId="{78423469-7E03-4422-8034-ECBB8F26A691}" type="presOf" srcId="{4F611088-6ABC-4A78-82C8-1D46626E7DC8}" destId="{FA9EC4A1-D715-4E0A-9F82-3653DEE89408}" srcOrd="0" destOrd="0" presId="urn:microsoft.com/office/officeart/2005/8/layout/cycle2"/>
    <dgm:cxn modelId="{14710C67-4DF6-4CE3-9D74-C45F94C16345}" type="presOf" srcId="{0F70E5AF-362A-43CF-A434-568D79BCE35C}" destId="{8A1EED92-F7C6-4CB5-A9B9-F5F137D91733}" srcOrd="0" destOrd="0" presId="urn:microsoft.com/office/officeart/2005/8/layout/cycle2"/>
    <dgm:cxn modelId="{6AE341FE-E741-4098-96A1-BDE5D2BF01ED}" type="presOf" srcId="{5288DAA2-3C72-4E6D-97EE-867389B20231}" destId="{A0AEF18A-E771-41DE-A994-122124B8ECCB}" srcOrd="0" destOrd="0" presId="urn:microsoft.com/office/officeart/2005/8/layout/cycle2"/>
    <dgm:cxn modelId="{AF55E5FE-ACC0-4344-9616-7C7FD6B1F7EB}" srcId="{9C109E1A-4888-4004-8896-1FBA5ED9FD40}" destId="{65617B3E-1330-4D8A-BE08-8CA5EFA74B55}" srcOrd="1" destOrd="0" parTransId="{EBBE7155-A11E-4498-9A1D-D59CD1BE11A1}" sibTransId="{4F611088-6ABC-4A78-82C8-1D46626E7DC8}"/>
    <dgm:cxn modelId="{7E0EB5A8-E4F2-4B7E-A4DE-F73E8C3894D2}" type="presOf" srcId="{99D90B93-BACE-45FA-A55C-47A0D05F9BE1}" destId="{EFB8B0A4-97C2-470F-AF9E-1F06346FE452}" srcOrd="0" destOrd="0" presId="urn:microsoft.com/office/officeart/2005/8/layout/cycle2"/>
    <dgm:cxn modelId="{D9C787B0-93D0-412B-A5CB-FD351D5C6CFC}" type="presOf" srcId="{053627F8-441D-46A0-A254-F28367F924F1}" destId="{467DA371-8DA4-4901-B8D8-6005C8333CDD}" srcOrd="0" destOrd="0" presId="urn:microsoft.com/office/officeart/2005/8/layout/cycle2"/>
    <dgm:cxn modelId="{C2EBB0D2-046A-41A7-BF59-69B3D396EB28}" srcId="{9C109E1A-4888-4004-8896-1FBA5ED9FD40}" destId="{5288DAA2-3C72-4E6D-97EE-867389B20231}" srcOrd="4" destOrd="0" parTransId="{C59781E7-93A1-48CB-9685-01983DB1C201}" sibTransId="{0F70E5AF-362A-43CF-A434-568D79BCE35C}"/>
    <dgm:cxn modelId="{AB2DDBB2-40FC-4111-A7D4-BAFDA6BB1458}" type="presOf" srcId="{65617B3E-1330-4D8A-BE08-8CA5EFA74B55}" destId="{AC49B43A-AEED-4E2D-9069-BE7D6506D962}" srcOrd="0" destOrd="0" presId="urn:microsoft.com/office/officeart/2005/8/layout/cycle2"/>
    <dgm:cxn modelId="{5613960E-0382-4EEE-A3D9-470DE01AA327}" type="presOf" srcId="{50EB650E-2417-48F2-B951-4205D5EB209F}" destId="{6E458B8F-133E-4F41-A0DD-431E3457BF0F}" srcOrd="0" destOrd="0" presId="urn:microsoft.com/office/officeart/2005/8/layout/cycle2"/>
    <dgm:cxn modelId="{40D149AB-88A1-4FAF-A0D8-ED658DD55C81}" srcId="{9C109E1A-4888-4004-8896-1FBA5ED9FD40}" destId="{020B9503-0AFA-4CA0-A55D-C6C7280F7A6C}" srcOrd="0" destOrd="0" parTransId="{89E64ECB-68AA-4319-9FAB-0870841309C5}" sibTransId="{12CB03DC-8B01-4729-A457-A8E28F0DDC9D}"/>
    <dgm:cxn modelId="{469BA881-DBC1-4825-8D12-2F9C06E95F24}" type="presOf" srcId="{50EB650E-2417-48F2-B951-4205D5EB209F}" destId="{49075BEB-78E7-4E11-8277-3BD3644E7852}" srcOrd="1" destOrd="0" presId="urn:microsoft.com/office/officeart/2005/8/layout/cycle2"/>
    <dgm:cxn modelId="{87580F65-33FA-4603-B94E-01BD931A861A}" type="presOf" srcId="{12CB03DC-8B01-4729-A457-A8E28F0DDC9D}" destId="{3E430150-7260-4BF9-897B-6A002853CCDC}" srcOrd="0" destOrd="0" presId="urn:microsoft.com/office/officeart/2005/8/layout/cycle2"/>
    <dgm:cxn modelId="{37D549C2-EC32-46B5-B120-8A1387A78F4F}" type="presParOf" srcId="{499B76A9-1B9D-4A5B-B839-82F8CE76A4EA}" destId="{012D2169-F3BE-44A3-A301-47E18E082EAE}" srcOrd="0" destOrd="0" presId="urn:microsoft.com/office/officeart/2005/8/layout/cycle2"/>
    <dgm:cxn modelId="{C4CA4EA1-35EB-4B30-B841-6298FBC24B68}" type="presParOf" srcId="{499B76A9-1B9D-4A5B-B839-82F8CE76A4EA}" destId="{3E430150-7260-4BF9-897B-6A002853CCDC}" srcOrd="1" destOrd="0" presId="urn:microsoft.com/office/officeart/2005/8/layout/cycle2"/>
    <dgm:cxn modelId="{7E4B0F3A-AD32-41D9-AA4A-8093991B4705}" type="presParOf" srcId="{3E430150-7260-4BF9-897B-6A002853CCDC}" destId="{702B50C4-AFAD-4AAF-9B72-F297887A0EE3}" srcOrd="0" destOrd="0" presId="urn:microsoft.com/office/officeart/2005/8/layout/cycle2"/>
    <dgm:cxn modelId="{8F26DBA8-5A8E-4B97-A28F-93BB1C2D08A9}" type="presParOf" srcId="{499B76A9-1B9D-4A5B-B839-82F8CE76A4EA}" destId="{AC49B43A-AEED-4E2D-9069-BE7D6506D962}" srcOrd="2" destOrd="0" presId="urn:microsoft.com/office/officeart/2005/8/layout/cycle2"/>
    <dgm:cxn modelId="{0752AB24-193A-4D49-A45F-C5802AAC8E23}" type="presParOf" srcId="{499B76A9-1B9D-4A5B-B839-82F8CE76A4EA}" destId="{FA9EC4A1-D715-4E0A-9F82-3653DEE89408}" srcOrd="3" destOrd="0" presId="urn:microsoft.com/office/officeart/2005/8/layout/cycle2"/>
    <dgm:cxn modelId="{6A14F639-8F32-446E-A55D-3C1E65642838}" type="presParOf" srcId="{FA9EC4A1-D715-4E0A-9F82-3653DEE89408}" destId="{7605BF07-D88C-4F6F-AEC0-DCAD41089715}" srcOrd="0" destOrd="0" presId="urn:microsoft.com/office/officeart/2005/8/layout/cycle2"/>
    <dgm:cxn modelId="{83FA3A7F-0599-4484-AC74-F63E99C5704E}" type="presParOf" srcId="{499B76A9-1B9D-4A5B-B839-82F8CE76A4EA}" destId="{467DA371-8DA4-4901-B8D8-6005C8333CDD}" srcOrd="4" destOrd="0" presId="urn:microsoft.com/office/officeart/2005/8/layout/cycle2"/>
    <dgm:cxn modelId="{A4D17FAC-959E-40B6-9930-DADF2350334F}" type="presParOf" srcId="{499B76A9-1B9D-4A5B-B839-82F8CE76A4EA}" destId="{24AEA902-B301-416B-86F7-FE374D264AED}" srcOrd="5" destOrd="0" presId="urn:microsoft.com/office/officeart/2005/8/layout/cycle2"/>
    <dgm:cxn modelId="{7E88558B-C3DB-43D7-A342-87CE33B45691}" type="presParOf" srcId="{24AEA902-B301-416B-86F7-FE374D264AED}" destId="{9A233B36-0165-4ED5-BEF9-5B8AD483CB8D}" srcOrd="0" destOrd="0" presId="urn:microsoft.com/office/officeart/2005/8/layout/cycle2"/>
    <dgm:cxn modelId="{BAEC7827-1A83-4C8E-97F4-385FD2DB400B}" type="presParOf" srcId="{499B76A9-1B9D-4A5B-B839-82F8CE76A4EA}" destId="{EFB8B0A4-97C2-470F-AF9E-1F06346FE452}" srcOrd="6" destOrd="0" presId="urn:microsoft.com/office/officeart/2005/8/layout/cycle2"/>
    <dgm:cxn modelId="{E82C8B67-F5DB-45B2-8A7A-00680712FD52}" type="presParOf" srcId="{499B76A9-1B9D-4A5B-B839-82F8CE76A4EA}" destId="{6E458B8F-133E-4F41-A0DD-431E3457BF0F}" srcOrd="7" destOrd="0" presId="urn:microsoft.com/office/officeart/2005/8/layout/cycle2"/>
    <dgm:cxn modelId="{755A7343-431E-4C99-8E37-9BBC53509124}" type="presParOf" srcId="{6E458B8F-133E-4F41-A0DD-431E3457BF0F}" destId="{49075BEB-78E7-4E11-8277-3BD3644E7852}" srcOrd="0" destOrd="0" presId="urn:microsoft.com/office/officeart/2005/8/layout/cycle2"/>
    <dgm:cxn modelId="{662D2CD1-7ED7-4794-A1AF-C5843F88E008}" type="presParOf" srcId="{499B76A9-1B9D-4A5B-B839-82F8CE76A4EA}" destId="{A0AEF18A-E771-41DE-A994-122124B8ECCB}" srcOrd="8" destOrd="0" presId="urn:microsoft.com/office/officeart/2005/8/layout/cycle2"/>
    <dgm:cxn modelId="{A9329B3F-8EFE-445A-B91E-D0577D353638}" type="presParOf" srcId="{499B76A9-1B9D-4A5B-B839-82F8CE76A4EA}" destId="{8A1EED92-F7C6-4CB5-A9B9-F5F137D91733}" srcOrd="9" destOrd="0" presId="urn:microsoft.com/office/officeart/2005/8/layout/cycle2"/>
    <dgm:cxn modelId="{FB47F2AC-5C69-4B26-B28A-4DF158595348}" type="presParOf" srcId="{8A1EED92-F7C6-4CB5-A9B9-F5F137D91733}" destId="{9E28E1EB-0441-496C-B2E8-047AB4174A6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3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4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5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3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6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1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EFC63-ABED-40F5-8008-49F7D594155A}" type="datetimeFigureOut">
              <a:rPr lang="en-US" smtClean="0"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0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of Computer Vision and </a:t>
            </a:r>
            <a:r>
              <a:rPr lang="en-US" smtClean="0"/>
              <a:t>Image Processing at NSLS-II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Watson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421"/>
            <a:ext cx="10515600" cy="1325563"/>
          </a:xfrm>
        </p:spPr>
        <p:txBody>
          <a:bodyPr/>
          <a:lstStyle/>
          <a:p>
            <a:r>
              <a:rPr lang="en-US" dirty="0" smtClean="0"/>
              <a:t>Analysis -Merlin Quad X-Ray Detector (IXS)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4" t="8687" r="63394" b="58559"/>
          <a:stretch/>
        </p:blipFill>
        <p:spPr>
          <a:xfrm>
            <a:off x="6096000" y="1193280"/>
            <a:ext cx="3230880" cy="4993178"/>
          </a:xfrm>
        </p:spPr>
      </p:pic>
      <p:sp>
        <p:nvSpPr>
          <p:cNvPr id="5" name="TextBox 4"/>
          <p:cNvSpPr txBox="1"/>
          <p:nvPr/>
        </p:nvSpPr>
        <p:spPr>
          <a:xfrm>
            <a:off x="838200" y="6466378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992038" y="1690688"/>
            <a:ext cx="5382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Retrieved from the Merlin Detector at IXS</a:t>
            </a:r>
          </a:p>
          <a:p>
            <a:endParaRPr lang="en-US" dirty="0"/>
          </a:p>
          <a:p>
            <a:r>
              <a:rPr lang="en-US" dirty="0" smtClean="0"/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Isolate Individual Streaks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Process each Streak to learn Position, Center, Spread, Intensity, Max Values,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Count Intensity in each streak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6880" y="4941423"/>
            <a:ext cx="201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 = 9.1 </a:t>
            </a:r>
            <a:r>
              <a:rPr lang="en-US" dirty="0" err="1" smtClean="0"/>
              <a:t>keV</a:t>
            </a:r>
            <a:endParaRPr lang="en-US" dirty="0" smtClean="0"/>
          </a:p>
          <a:p>
            <a:r>
              <a:rPr lang="en-US" dirty="0" smtClean="0"/>
              <a:t>Direct detection</a:t>
            </a:r>
          </a:p>
          <a:p>
            <a:r>
              <a:rPr lang="en-US" dirty="0" smtClean="0"/>
              <a:t>PEL size = 55 [um]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Merlin Image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6" t="8479" r="66113" b="59998"/>
          <a:stretch/>
        </p:blipFill>
        <p:spPr>
          <a:xfrm>
            <a:off x="8138160" y="1613853"/>
            <a:ext cx="2509520" cy="47053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9686" r="66253" b="60315"/>
          <a:stretch/>
        </p:blipFill>
        <p:spPr>
          <a:xfrm>
            <a:off x="838200" y="1690688"/>
            <a:ext cx="2275840" cy="4551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8240" y="1690688"/>
            <a:ext cx="3718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to Grayscale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Threshold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Find and filter contours by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object: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Print Object’s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Plot Points of Interest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Draw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Apply JET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6550223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937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Merlin Data Results for First Object (Largest)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120" y="1463040"/>
            <a:ext cx="11028680" cy="50492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300" dirty="0" smtClean="0"/>
              <a:t>Console Output: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perimeter: 125.840619564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orientation: 179.981033325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(131, 78)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height: 55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extrema: {'B': (129, 122), 'R': (135, 98),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'L': (126, 92), 'T': (132, 67)}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area: 270.5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 (134, 83)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intensity: 62689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width: 9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centroid: (130, 95)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 intensity: 126.644444444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9686" r="66253" b="60315"/>
          <a:stretch/>
        </p:blipFill>
        <p:spPr>
          <a:xfrm>
            <a:off x="9199880" y="1520825"/>
            <a:ext cx="2484120" cy="49682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0119360" y="1981200"/>
            <a:ext cx="447040" cy="2023745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6471800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4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Merlin -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Merlin (1 Image Standalone):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Real 	0m0.321s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 	0m0.284s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  	0m0.036s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9686" r="66253" b="60315"/>
          <a:stretch/>
        </p:blipFill>
        <p:spPr>
          <a:xfrm>
            <a:off x="7603993" y="908350"/>
            <a:ext cx="2484120" cy="49682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38200" y="6419815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0753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30" y="365125"/>
            <a:ext cx="11017370" cy="1325563"/>
          </a:xfrm>
        </p:spPr>
        <p:txBody>
          <a:bodyPr/>
          <a:lstStyle/>
          <a:p>
            <a:r>
              <a:rPr lang="en-US" dirty="0" smtClean="0"/>
              <a:t>ABBIX Beamlines (AMX): Pins in a Robot </a:t>
            </a:r>
            <a:r>
              <a:rPr lang="en-US" dirty="0"/>
              <a:t>G</a:t>
            </a:r>
            <a:r>
              <a:rPr lang="en-US" dirty="0" smtClean="0"/>
              <a:t>ripper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6" y="2243807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32" y="4419476"/>
            <a:ext cx="4082784" cy="1980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48" y="2243768"/>
            <a:ext cx="4690552" cy="1138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536" y="1874436"/>
            <a:ext cx="580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 and Gripper ‘Perfect’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63248" y="1874436"/>
            <a:ext cx="469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 Template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7132" y="4050144"/>
            <a:ext cx="408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Gripper Template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0131" y="6471205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68536" y="1391156"/>
            <a:ext cx="81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Images are from AMX, Displays a Pin and a Gripper, in an attempt to grab the pin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Gripper -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1946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Purpose:</a:t>
            </a:r>
          </a:p>
          <a:p>
            <a:r>
              <a:rPr lang="en-US" dirty="0" smtClean="0"/>
              <a:t>Find if Pin is in the Gripper</a:t>
            </a:r>
          </a:p>
          <a:p>
            <a:r>
              <a:rPr lang="en-US" dirty="0" smtClean="0"/>
              <a:t>Determine if Pin is properly mounted</a:t>
            </a:r>
          </a:p>
          <a:p>
            <a:pPr lvl="1"/>
            <a:r>
              <a:rPr lang="en-US" dirty="0" smtClean="0"/>
              <a:t>Analyze the position of the Gripper and Pin within the image</a:t>
            </a:r>
          </a:p>
          <a:p>
            <a:pPr lvl="1"/>
            <a:r>
              <a:rPr lang="en-US" dirty="0" smtClean="0"/>
              <a:t>Find the Region of Interest (ROI) for the Pin and Gripper</a:t>
            </a:r>
          </a:p>
          <a:p>
            <a:pPr lvl="1"/>
            <a:r>
              <a:rPr lang="en-US" dirty="0" smtClean="0"/>
              <a:t>Compare the Pin and Gripper to a ‘Perfect’ Image to determine if anomalies are present</a:t>
            </a:r>
          </a:p>
          <a:p>
            <a:pPr lvl="1"/>
            <a:r>
              <a:rPr lang="en-US" dirty="0" smtClean="0"/>
              <a:t>Advise the user to any potential problems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5" y="2013656"/>
            <a:ext cx="5084984" cy="3813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4799" y="6246918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23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Gripper– ‘Perfect’ vs Test Cases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359"/>
            <a:ext cx="3006937" cy="225520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20" y="1690688"/>
            <a:ext cx="2804160" cy="2103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1690688"/>
            <a:ext cx="2804160" cy="2103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20" y="4389120"/>
            <a:ext cx="2804160" cy="2103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1" y="4389120"/>
            <a:ext cx="280416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8200" y="2130027"/>
            <a:ext cx="300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‘Perfect’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25720" y="1341120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72780" y="134112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25720" y="4019788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72780" y="4019788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4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378960" y="1525786"/>
            <a:ext cx="0" cy="49664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8664" y="6451342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785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Gripper-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1342352"/>
            <a:ext cx="4932680" cy="258381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Console Output: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Template: 0.0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Disim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Image-1: 1.36311088973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Disim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Image-2: 0.0286209618648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Disim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Image-3: 0.0045508842333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Disim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Image-4: 0.190357587177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Disim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7" t="-131" r="4393" b="36081"/>
          <a:stretch/>
        </p:blipFill>
        <p:spPr>
          <a:xfrm>
            <a:off x="330200" y="4460240"/>
            <a:ext cx="3026485" cy="2143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" y="4090908"/>
            <a:ext cx="302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‘Perfect’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6" t="3" r="-3334" b="53333"/>
          <a:stretch/>
        </p:blipFill>
        <p:spPr>
          <a:xfrm>
            <a:off x="3356685" y="4460240"/>
            <a:ext cx="3850205" cy="1981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6685" y="4090908"/>
            <a:ext cx="385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t="1" r="5125" b="38462"/>
          <a:stretch/>
        </p:blipFill>
        <p:spPr>
          <a:xfrm>
            <a:off x="6350000" y="927761"/>
            <a:ext cx="2905760" cy="19371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50000" y="558429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0" t="-1" r="4721" b="37123"/>
          <a:stretch/>
        </p:blipFill>
        <p:spPr>
          <a:xfrm>
            <a:off x="9326880" y="912914"/>
            <a:ext cx="2743200" cy="1920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26880" y="55842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3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6" t="235" r="6107" b="24557"/>
          <a:stretch/>
        </p:blipFill>
        <p:spPr>
          <a:xfrm>
            <a:off x="8087360" y="4090908"/>
            <a:ext cx="3048000" cy="254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87360" y="372157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81399" y="6441963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5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89" y="0"/>
            <a:ext cx="10515600" cy="1298227"/>
          </a:xfrm>
        </p:spPr>
        <p:txBody>
          <a:bodyPr/>
          <a:lstStyle/>
          <a:p>
            <a:r>
              <a:rPr lang="en-US" dirty="0" smtClean="0"/>
              <a:t>Robot Gripper Time – 1-19 Images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544635"/>
              </p:ext>
            </p:extLst>
          </p:nvPr>
        </p:nvGraphicFramePr>
        <p:xfrm>
          <a:off x="4554748" y="3821502"/>
          <a:ext cx="6547448" cy="2950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347925"/>
              </p:ext>
            </p:extLst>
          </p:nvPr>
        </p:nvGraphicFramePr>
        <p:xfrm>
          <a:off x="4554747" y="780542"/>
          <a:ext cx="6547449" cy="3187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996905"/>
              </p:ext>
            </p:extLst>
          </p:nvPr>
        </p:nvGraphicFramePr>
        <p:xfrm>
          <a:off x="437789" y="1152950"/>
          <a:ext cx="3521736" cy="5239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108"/>
                <a:gridCol w="1400261"/>
                <a:gridCol w="1274367"/>
              </a:tblGrid>
              <a:tr h="467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Number of </a:t>
                      </a:r>
                      <a:r>
                        <a:rPr lang="en-US" sz="1000" u="none" strike="noStrike" dirty="0" smtClean="0">
                          <a:effectLst/>
                        </a:rPr>
                        <a:t>Images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Total Time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smtClean="0">
                          <a:effectLst/>
                        </a:rPr>
                        <a:t>Average </a:t>
                      </a:r>
                      <a:r>
                        <a:rPr lang="en-US" sz="1000" u="none" strike="noStrike" dirty="0">
                          <a:effectLst/>
                        </a:rPr>
                        <a:t>Time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0.526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0.526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0.716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0.358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0.886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0.29533333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1.066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0.2665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1.256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0.2512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1.429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0.23816667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0.22857143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8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1.783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0.222875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1.962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0.218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2.131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0.2131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2.324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0.21127273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2.493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0.20775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2.692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0.20707692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14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2.875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0.20535714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15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3.046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0.20306667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16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3.335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0.2084375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17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3.42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0.20117647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18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3.543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0.19683333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51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19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3.74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0.19684211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68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Pin/Gripper – ‘Perfect’ vs Test Cases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359"/>
            <a:ext cx="3006937" cy="225520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20" y="1690688"/>
            <a:ext cx="2804160" cy="2103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1690688"/>
            <a:ext cx="2804160" cy="2103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20" y="4389120"/>
            <a:ext cx="2804160" cy="2103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1" y="4389120"/>
            <a:ext cx="280416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8200" y="2130027"/>
            <a:ext cx="300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‘Perfect’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25720" y="1341120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72780" y="134112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25720" y="4019788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72780" y="4019788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4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378960" y="1525786"/>
            <a:ext cx="0" cy="49664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4798" y="6451342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of image analysis software backed by </a:t>
            </a:r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To provide an easy use python module to access computer vision functions</a:t>
            </a:r>
          </a:p>
          <a:p>
            <a:r>
              <a:rPr lang="en-US" dirty="0" smtClean="0"/>
              <a:t>Optimized results for fast computation, via C++, Intel IPP/TBB</a:t>
            </a:r>
          </a:p>
          <a:p>
            <a:r>
              <a:rPr lang="en-US" dirty="0" smtClean="0"/>
              <a:t>Automate processes from image input such as:</a:t>
            </a:r>
          </a:p>
          <a:p>
            <a:pPr lvl="1"/>
            <a:r>
              <a:rPr lang="en-US" dirty="0" smtClean="0"/>
              <a:t>Positon, spread, and intensity of X-Ray Beams</a:t>
            </a:r>
          </a:p>
          <a:p>
            <a:pPr lvl="1"/>
            <a:r>
              <a:rPr lang="en-US" dirty="0" smtClean="0"/>
              <a:t>Isolating and computing data on multiple objects</a:t>
            </a:r>
          </a:p>
          <a:p>
            <a:pPr lvl="1"/>
            <a:r>
              <a:rPr lang="en-US" dirty="0" smtClean="0"/>
              <a:t>Provide assistance to mounting samples and report any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8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Pin/Gripper Detailed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Purpose:</a:t>
            </a:r>
          </a:p>
          <a:p>
            <a:r>
              <a:rPr lang="en-US" dirty="0" smtClean="0"/>
              <a:t>Find Pin and Gripper ROI’s</a:t>
            </a:r>
          </a:p>
          <a:p>
            <a:r>
              <a:rPr lang="en-US" dirty="0" smtClean="0"/>
              <a:t>Compare Apparatus to ‘Perfect’ for anomalies</a:t>
            </a:r>
          </a:p>
          <a:p>
            <a:r>
              <a:rPr lang="en-US" dirty="0" smtClean="0"/>
              <a:t>Discover Possible Kinks within image</a:t>
            </a:r>
          </a:p>
          <a:p>
            <a:r>
              <a:rPr lang="en-US" dirty="0" smtClean="0"/>
              <a:t>Discover if Pin is not properly mounted</a:t>
            </a:r>
          </a:p>
          <a:p>
            <a:r>
              <a:rPr lang="en-US" dirty="0" smtClean="0"/>
              <a:t>Discover the Center of Mass</a:t>
            </a:r>
          </a:p>
          <a:p>
            <a:r>
              <a:rPr lang="en-US" dirty="0" smtClean="0"/>
              <a:t>Use Extreme Points as an assist for Alignment, along with Centroid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0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123426" y="1268083"/>
            <a:ext cx="4856672" cy="2501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035"/>
            <a:ext cx="11074400" cy="1325563"/>
          </a:xfrm>
        </p:spPr>
        <p:txBody>
          <a:bodyPr/>
          <a:lstStyle/>
          <a:p>
            <a:r>
              <a:rPr lang="en-US" dirty="0" smtClean="0"/>
              <a:t>Pin/Gripper Image Analysis – Results – Image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6" t="-214" r="-2931" b="55683"/>
          <a:stretch/>
        </p:blipFill>
        <p:spPr>
          <a:xfrm>
            <a:off x="4664643" y="2584768"/>
            <a:ext cx="7632834" cy="3718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9560" y="955675"/>
            <a:ext cx="7254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 Metrics: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 Dissimilarity: 1.36080901012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Mount Centroid: Too High: 104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Missing Component / Gripper Not Aligned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107440"/>
            <a:ext cx="5328920" cy="5618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/>
              <a:t>Console Output on Image 1: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 1: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perimeter: 2017.74725473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(745, 1)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height: 217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extrema: {'B': (1203, 218), 'R': (1567, 129), 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'L': (745, 114), 'T': (748, 1)}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area: 168731.5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 (793, 1)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intensity: 4280971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width: 822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centroid: (1161, 104)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 intensity: 23.999971969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8320" y="6455093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62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155440" y="1276709"/>
            <a:ext cx="4100039" cy="2674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" y="25717"/>
            <a:ext cx="10957560" cy="132556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in/Gripper Image Analysis – Results – Image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119512"/>
            <a:ext cx="5405120" cy="5557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/>
              <a:t>Console Output: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 2: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perimeter: 3512.21232665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(497, 66)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height: 664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extrema: {'B': (1206, 665), 'R': (1450, 31),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'L': (497, 1), 'T': (497, 1)}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aspect ratio: 1.43458646617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area: 532620.5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 (515, 1)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intensity: 30095708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width: 953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centroid: (968, 310)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 intensity: 47.5601903943</a:t>
            </a: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5440" y="981496"/>
            <a:ext cx="68783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 Metrics: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 Dissimilarity: 0.0274253192917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Possible Kinks Detected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41 Possible Kink Points Detected: Adjust Gripper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Possible Kink Distance on R: 115.004347744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Possible Kink Distance on L: 27.3130005675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 Not Mounted Correctly: Distance: 329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9" t="113" r="4026" b="37900"/>
          <a:stretch/>
        </p:blipFill>
        <p:spPr>
          <a:xfrm>
            <a:off x="5364480" y="2677993"/>
            <a:ext cx="6156960" cy="4050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46798" y="6539380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08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73600" y="1036320"/>
            <a:ext cx="4806830" cy="6026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0005"/>
            <a:ext cx="10998200" cy="1325563"/>
          </a:xfrm>
        </p:spPr>
        <p:txBody>
          <a:bodyPr/>
          <a:lstStyle/>
          <a:p>
            <a:r>
              <a:rPr lang="en-US" dirty="0" smtClean="0"/>
              <a:t>Pin/Gripper Image Analysis – Results – Image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036320"/>
            <a:ext cx="4897120" cy="5709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Console Output: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 3: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perimeter: 3272.13917053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(496, 1)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height: 677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extent: 0.902237973263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extrema: {'B': (593, 678), 'R': (1452, 189), 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'L': (496, 22), 'T': (503, 1)}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area: 585413.5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 (525, 1)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intensity: 20199272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width: 956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centroid: (974, 323)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 intensity: 31.2096685476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3600" y="1036320"/>
            <a:ext cx="599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 Metrics: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 Dissimilarity: 0.00487836456791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0" t="3" r="4658" b="37330"/>
          <a:stretch/>
        </p:blipFill>
        <p:spPr>
          <a:xfrm>
            <a:off x="4811560" y="1767944"/>
            <a:ext cx="7202640" cy="4978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4531" y="6523130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872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97547" y="1337094"/>
            <a:ext cx="4433978" cy="2501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920" y="80645"/>
            <a:ext cx="10977880" cy="1325563"/>
          </a:xfrm>
        </p:spPr>
        <p:txBody>
          <a:bodyPr/>
          <a:lstStyle/>
          <a:p>
            <a:r>
              <a:rPr lang="en-US" dirty="0" smtClean="0"/>
              <a:t>Pin/Gripper Image Analysis – Results – Image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920" y="1406208"/>
            <a:ext cx="5222240" cy="4787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/>
              <a:t>Console Output: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 4: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perimeter: 3790.45496655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(1443, 1)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height: 821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extrema: {'B': (828, 822), 'R': (1447, 125), 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'L': (492, 1), 'T': (492, 1)}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aspect ratio: 1.16301703163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area: 664209.0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 (503, 1)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intensity: 35452804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width: 955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centroid: (974, 387)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 intensity: 45.2172411374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03040" y="1030288"/>
            <a:ext cx="6954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 Metrics: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 Dissimilarity: 0.190836638543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Possible Kinks Detected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44 Possible Kink Points Detected: Adjust Gripper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Possible Kink Distance on R: 125.015998976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Possible Kink Distance on L: 157.003184681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 Not Mounted Correctly: Distance: 411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t="3" r="4653" b="27997"/>
          <a:stretch/>
        </p:blipFill>
        <p:spPr>
          <a:xfrm>
            <a:off x="6075680" y="2842071"/>
            <a:ext cx="4881880" cy="3934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479" y="6505455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33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055" y="0"/>
            <a:ext cx="10515600" cy="1325563"/>
          </a:xfrm>
        </p:spPr>
        <p:txBody>
          <a:bodyPr/>
          <a:lstStyle/>
          <a:p>
            <a:r>
              <a:rPr lang="en-US" dirty="0" smtClean="0"/>
              <a:t>Pin/Gripper Time – 1-19 Images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32307"/>
              </p:ext>
            </p:extLst>
          </p:nvPr>
        </p:nvGraphicFramePr>
        <p:xfrm>
          <a:off x="524055" y="1032265"/>
          <a:ext cx="3245688" cy="5566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1896"/>
                <a:gridCol w="1081896"/>
                <a:gridCol w="1081896"/>
              </a:tblGrid>
              <a:tr h="3957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effectLst/>
                          <a:latin typeface="+mn-lt"/>
                        </a:rPr>
                        <a:t>Number</a:t>
                      </a:r>
                      <a:r>
                        <a:rPr lang="en-US" sz="1200" b="0" i="0" u="none" strike="noStrike" baseline="0" dirty="0" smtClean="0">
                          <a:effectLst/>
                          <a:latin typeface="+mn-lt"/>
                        </a:rPr>
                        <a:t> of Images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Total Time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Average Time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0.544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0.544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0.751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0.3755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0.945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0.315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1.162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0.2905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1.361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0.2722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1.565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0.26083333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1.802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0.25742857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1.999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0.249875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2.192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0.24355556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2.429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0.2429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2.621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0.23827273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2.803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0.23358333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3.064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0.23569231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3.264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0.23314286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3.482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0.23213333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3.637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0.2273125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3.824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0.22494118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4.1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0.22777778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72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4.302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0.22642105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986150"/>
              </p:ext>
            </p:extLst>
          </p:nvPr>
        </p:nvGraphicFramePr>
        <p:xfrm>
          <a:off x="5297535" y="1032265"/>
          <a:ext cx="5813288" cy="2918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163880"/>
              </p:ext>
            </p:extLst>
          </p:nvPr>
        </p:nvGraphicFramePr>
        <p:xfrm>
          <a:off x="5297535" y="3890512"/>
          <a:ext cx="5813288" cy="2803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963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Crystal </a:t>
            </a:r>
            <a:r>
              <a:rPr lang="en-US" smtClean="0"/>
              <a:t>Rotational Alignment </a:t>
            </a:r>
            <a:r>
              <a:rPr lang="en-US" dirty="0" smtClean="0"/>
              <a:t>- AMX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8940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Purpose:</a:t>
            </a:r>
          </a:p>
          <a:p>
            <a:r>
              <a:rPr lang="en-US" dirty="0" smtClean="0"/>
              <a:t>Locate the </a:t>
            </a:r>
            <a:r>
              <a:rPr lang="en-US" dirty="0" smtClean="0"/>
              <a:t>Crystal</a:t>
            </a:r>
          </a:p>
          <a:p>
            <a:r>
              <a:rPr lang="en-US" dirty="0" smtClean="0"/>
              <a:t>Center the Crystal in </a:t>
            </a:r>
            <a:r>
              <a:rPr lang="en-US" dirty="0" err="1"/>
              <a:t>Goniostat</a:t>
            </a:r>
            <a:endParaRPr lang="en-US" dirty="0" smtClean="0"/>
          </a:p>
          <a:p>
            <a:r>
              <a:rPr lang="en-US" dirty="0" smtClean="0"/>
              <a:t>Plot as a function of angles the Y Pixel coordinate of Crystal during rotation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1504" y="6176963"/>
            <a:ext cx="3887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  <p:pic>
        <p:nvPicPr>
          <p:cNvPr id="1030" name="Picture 6" descr="https://raw.githubusercontent.com/nextBillyonair/compVision/master/AMX/Crystal/loop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45" y="1452438"/>
            <a:ext cx="5905656" cy="4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7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Crystal Rotational Alignment - AMX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621"/>
            <a:ext cx="3423249" cy="512133"/>
          </a:xfrm>
        </p:spPr>
        <p:txBody>
          <a:bodyPr/>
          <a:lstStyle/>
          <a:p>
            <a:r>
              <a:rPr lang="en-US" dirty="0" smtClean="0"/>
              <a:t>Centering </a:t>
            </a:r>
            <a:r>
              <a:rPr lang="en-US" dirty="0" smtClean="0"/>
              <a:t>Crystal: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8638" y="5506426"/>
            <a:ext cx="397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  <p:pic>
        <p:nvPicPr>
          <p:cNvPr id="2050" name="Picture 2" descr="https://raw.githubusercontent.com/nextBillyonair/compVision/master/AMX/Crystal/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11" y="2338519"/>
            <a:ext cx="3829829" cy="306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nextBillyonair/compVision/master/AMX/Crystal/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83" y="1846365"/>
            <a:ext cx="5397562" cy="40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0838" y="1917166"/>
            <a:ext cx="550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Time (24 </a:t>
            </a:r>
            <a:r>
              <a:rPr lang="en-US" dirty="0" err="1" smtClean="0"/>
              <a:t>Img</a:t>
            </a:r>
            <a:r>
              <a:rPr lang="en-US" dirty="0"/>
              <a:t>)</a:t>
            </a:r>
            <a:r>
              <a:rPr lang="en-US" dirty="0" smtClean="0"/>
              <a:t>: 0.858s	     Average Time: 0.035s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Vision provides:</a:t>
            </a:r>
          </a:p>
          <a:p>
            <a:pPr lvl="1"/>
            <a:r>
              <a:rPr lang="en-US" dirty="0" smtClean="0"/>
              <a:t>Center Samples in </a:t>
            </a:r>
            <a:r>
              <a:rPr lang="en-US" dirty="0" err="1" smtClean="0"/>
              <a:t>Goniostat</a:t>
            </a:r>
            <a:r>
              <a:rPr lang="en-US" dirty="0" smtClean="0"/>
              <a:t> (ABBIX, IXS, etc.)</a:t>
            </a:r>
          </a:p>
          <a:p>
            <a:pPr lvl="1"/>
            <a:r>
              <a:rPr lang="en-US" dirty="0" smtClean="0"/>
              <a:t>Automated Robotic Mounting and Sample Detection (AMX)</a:t>
            </a:r>
          </a:p>
          <a:p>
            <a:pPr lvl="1"/>
            <a:r>
              <a:rPr lang="en-US" dirty="0" smtClean="0"/>
              <a:t>Assist in alignments of samples, crystals, and beams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iscovers and reports information about objects within an image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revent potential problems by alerting users of anomalies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OpenCV</a:t>
            </a:r>
            <a:r>
              <a:rPr lang="en-US" dirty="0" smtClean="0"/>
              <a:t> 3.1.0 and the Intel IPP Library, all CV functions run at optimized speeds, providing the best computational results currently available.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 - XPD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04404" cy="4351338"/>
          </a:xfrm>
        </p:spPr>
        <p:txBody>
          <a:bodyPr/>
          <a:lstStyle/>
          <a:p>
            <a:r>
              <a:rPr lang="en-US" dirty="0" smtClean="0"/>
              <a:t>XPD X-Ray Diffraction Scoring Analysis:</a:t>
            </a:r>
          </a:p>
          <a:p>
            <a:pPr lvl="1"/>
            <a:r>
              <a:rPr lang="en-US" dirty="0" smtClean="0"/>
              <a:t>Discover Diffraction Circles</a:t>
            </a:r>
          </a:p>
          <a:p>
            <a:pPr lvl="1"/>
            <a:r>
              <a:rPr lang="en-US" dirty="0" smtClean="0"/>
              <a:t>Integrate Intensities</a:t>
            </a:r>
          </a:p>
          <a:p>
            <a:pPr lvl="1"/>
            <a:r>
              <a:rPr lang="en-US" dirty="0" smtClean="0"/>
              <a:t>Count Number of Circles</a:t>
            </a:r>
          </a:p>
          <a:p>
            <a:pPr lvl="1"/>
            <a:r>
              <a:rPr lang="en-US" dirty="0" smtClean="0"/>
              <a:t>Count Total Diffraction in each 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72" y="621102"/>
            <a:ext cx="5436079" cy="5436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1072" y="6057181"/>
            <a:ext cx="397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</a:t>
            </a:r>
            <a:r>
              <a:rPr lang="en-US" sz="1400" dirty="0" err="1" smtClean="0"/>
              <a:t>Sanjit</a:t>
            </a:r>
            <a:r>
              <a:rPr lang="en-US" sz="1400" dirty="0" smtClean="0"/>
              <a:t> </a:t>
            </a:r>
            <a:r>
              <a:rPr lang="en-US" sz="1400" dirty="0" err="1" smtClean="0"/>
              <a:t>Ghose</a:t>
            </a:r>
            <a:r>
              <a:rPr lang="en-US" sz="1400" dirty="0" smtClean="0"/>
              <a:t>, XPD </a:t>
            </a:r>
            <a:r>
              <a:rPr lang="en-US" sz="1400" dirty="0" smtClean="0"/>
              <a:t>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469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and CVLIB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39080" cy="4351338"/>
          </a:xfrm>
        </p:spPr>
        <p:txBody>
          <a:bodyPr/>
          <a:lstStyle/>
          <a:p>
            <a:r>
              <a:rPr lang="en-US" dirty="0" smtClean="0"/>
              <a:t>Small Programs call upon functions in CVLIB</a:t>
            </a:r>
          </a:p>
          <a:p>
            <a:r>
              <a:rPr lang="en-US" dirty="0" smtClean="0"/>
              <a:t>CVLIB calls upon </a:t>
            </a:r>
            <a:r>
              <a:rPr lang="en-US" dirty="0" err="1" smtClean="0"/>
              <a:t>OpenCV</a:t>
            </a:r>
            <a:r>
              <a:rPr lang="en-US" dirty="0" smtClean="0"/>
              <a:t>, which has a Python Wrapper for C++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3.0 supports optimization via Intel’s IPP Low Level Functions, Intel TBB</a:t>
            </a:r>
          </a:p>
          <a:p>
            <a:r>
              <a:rPr lang="en-US" dirty="0" smtClean="0"/>
              <a:t>Computation is done on a dedicated IBM Image Server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27153887"/>
              </p:ext>
            </p:extLst>
          </p:nvPr>
        </p:nvGraphicFramePr>
        <p:xfrm>
          <a:off x="6507384" y="162134"/>
          <a:ext cx="4734273" cy="3326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589" y="3771255"/>
            <a:ext cx="4448211" cy="2847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5589" y="6581001"/>
            <a:ext cx="4448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Sergey </a:t>
            </a:r>
            <a:r>
              <a:rPr lang="en-US" sz="1200" dirty="0" err="1" smtClean="0"/>
              <a:t>Sivolgin</a:t>
            </a:r>
            <a:r>
              <a:rPr lang="en-US" sz="1200" dirty="0" smtClean="0"/>
              <a:t>, 2014-08-11 11:25 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942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BPM-1 X-Ray Analysis (IXS)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692713" cy="4247503"/>
          </a:xfrm>
        </p:spPr>
      </p:pic>
      <p:sp>
        <p:nvSpPr>
          <p:cNvPr id="3" name="TextBox 2"/>
          <p:cNvSpPr txBox="1"/>
          <p:nvPr/>
        </p:nvSpPr>
        <p:spPr>
          <a:xfrm>
            <a:off x="838200" y="6403474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724619" y="1621766"/>
            <a:ext cx="5037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 Position of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 Spread of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 Intensity of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 the Centroid of the Beam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71667" y="4737862"/>
            <a:ext cx="3079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 = 9.1 </a:t>
            </a:r>
            <a:r>
              <a:rPr lang="en-US" dirty="0" err="1" smtClean="0"/>
              <a:t>keV</a:t>
            </a:r>
            <a:endParaRPr lang="en-US" dirty="0" smtClean="0"/>
          </a:p>
          <a:p>
            <a:r>
              <a:rPr lang="en-US" dirty="0" smtClean="0"/>
              <a:t>Scintillator: YAG</a:t>
            </a:r>
          </a:p>
          <a:p>
            <a:r>
              <a:rPr lang="en-US" dirty="0" smtClean="0"/>
              <a:t>Camera: </a:t>
            </a:r>
            <a:r>
              <a:rPr lang="en-US" dirty="0" err="1" smtClean="0"/>
              <a:t>Prosilica</a:t>
            </a:r>
            <a:endParaRPr lang="en-US" dirty="0" smtClean="0"/>
          </a:p>
          <a:p>
            <a:r>
              <a:rPr lang="en-US" dirty="0" smtClean="0"/>
              <a:t>Magnification: 5x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BPM-1 X-Ray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99" y="232049"/>
            <a:ext cx="9067800" cy="3752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60" y="4192836"/>
            <a:ext cx="1702768" cy="232674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586516" y="3679621"/>
            <a:ext cx="992579" cy="1158225"/>
            <a:chOff x="102593" y="4421380"/>
            <a:chExt cx="992579" cy="1158225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591670" y="4421380"/>
              <a:ext cx="0" cy="770964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9" name="TextBox 13"/>
            <p:cNvSpPr txBox="1"/>
            <p:nvPr/>
          </p:nvSpPr>
          <p:spPr>
            <a:xfrm>
              <a:off x="102593" y="5210273"/>
              <a:ext cx="99257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3</a:t>
              </a:r>
              <a:r>
                <a:rPr lang="en-US" baseline="30000" dirty="0" smtClean="0"/>
                <a:t>rd</a:t>
              </a:r>
              <a:r>
                <a:rPr lang="en-US" dirty="0" smtClean="0"/>
                <a:t> XBPM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04132" y="2906273"/>
            <a:ext cx="1021433" cy="1158225"/>
            <a:chOff x="2783040" y="3704202"/>
            <a:chExt cx="1021433" cy="1158225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 flipV="1">
              <a:off x="3272117" y="3704202"/>
              <a:ext cx="0" cy="770964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12" name="TextBox 10"/>
            <p:cNvSpPr txBox="1"/>
            <p:nvPr/>
          </p:nvSpPr>
          <p:spPr>
            <a:xfrm>
              <a:off x="2783040" y="4493095"/>
              <a:ext cx="102143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2</a:t>
              </a:r>
              <a:r>
                <a:rPr lang="en-US" baseline="30000" dirty="0" smtClean="0"/>
                <a:t>nd</a:t>
              </a:r>
              <a:r>
                <a:rPr lang="en-US" dirty="0" smtClean="0"/>
                <a:t> XBPM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57991" y="2518407"/>
            <a:ext cx="978153" cy="1158225"/>
            <a:chOff x="4450476" y="3218330"/>
            <a:chExt cx="978153" cy="115822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4939553" y="3218330"/>
              <a:ext cx="0" cy="770964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15" name="TextBox 8"/>
            <p:cNvSpPr txBox="1"/>
            <p:nvPr/>
          </p:nvSpPr>
          <p:spPr>
            <a:xfrm>
              <a:off x="4450476" y="4007223"/>
              <a:ext cx="97815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XBPM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989" y="3694561"/>
            <a:ext cx="2273618" cy="29236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1390"/>
          <a:stretch/>
        </p:blipFill>
        <p:spPr>
          <a:xfrm>
            <a:off x="7488095" y="2617125"/>
            <a:ext cx="3897407" cy="27426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0857" y="6548030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03799" y="1367522"/>
            <a:ext cx="1992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Located in B Hutch (IXS)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5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BPM-1 Image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4" y="3207471"/>
            <a:ext cx="4477180" cy="3340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19" y="3207471"/>
            <a:ext cx="4477180" cy="3340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15819" r="15577" b="36793"/>
          <a:stretch/>
        </p:blipFill>
        <p:spPr>
          <a:xfrm>
            <a:off x="5137044" y="3485434"/>
            <a:ext cx="1320165" cy="1980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453" y="2768202"/>
            <a:ext cx="447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 Superimposed on Original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7633" y="2838139"/>
            <a:ext cx="21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Thresholding Result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76618" y="2838139"/>
            <a:ext cx="447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Jet Color Map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1473200"/>
            <a:ext cx="959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Find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Interpret Contour Data (Plot, Draw, and Print)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857" y="6548030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49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BPM-1 Data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07" y="202233"/>
            <a:ext cx="4849713" cy="3618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520" y="2011491"/>
            <a:ext cx="10210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Console Output:</a:t>
            </a:r>
          </a:p>
          <a:p>
            <a:endParaRPr lang="en-US" dirty="0"/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Details: 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perimeter: 2356.99022925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orientation: 179.838363647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(925, 198)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height: 372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extrema: {'B': (938, 568), 'R': (1054, 415), 'L': (813, 377), 'T': (914, 196)}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area: 65058.5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 (1047, 564)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intensity: 20426526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width: 241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centroid: (933, 382)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 intensity: 227.842390577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6488668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72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BPM-1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Centroid and Extrema to adjust beam within image</a:t>
            </a:r>
          </a:p>
          <a:p>
            <a:r>
              <a:rPr lang="en-US" dirty="0" smtClean="0"/>
              <a:t>Sum of the Pixels displays the total intensity of the beam</a:t>
            </a:r>
          </a:p>
          <a:p>
            <a:r>
              <a:rPr lang="en-US" dirty="0" smtClean="0"/>
              <a:t>The Maximum point of intensity, and maximum intensity discovered</a:t>
            </a:r>
          </a:p>
          <a:p>
            <a:r>
              <a:rPr lang="en-US" dirty="0" smtClean="0"/>
              <a:t>Area and Perimeter of Beam</a:t>
            </a:r>
          </a:p>
          <a:p>
            <a:r>
              <a:rPr lang="en-US" dirty="0" smtClean="0"/>
              <a:t>Height and Width of the current Beam</a:t>
            </a:r>
          </a:p>
          <a:p>
            <a:r>
              <a:rPr lang="en-US" dirty="0" smtClean="0"/>
              <a:t>Average Intensity of the Beam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8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BPM-1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BPM-1 (Single):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Real 	0m0.350s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 	0m0.300s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  	0m0.068s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2512"/>
            <a:ext cx="5342263" cy="39860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403474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67496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1678</Words>
  <Application>Microsoft Office PowerPoint</Application>
  <PresentationFormat>Widescreen</PresentationFormat>
  <Paragraphs>413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Office Theme</vt:lpstr>
      <vt:lpstr>Development of Computer Vision and Image Processing at NSLS-II</vt:lpstr>
      <vt:lpstr>Purpose</vt:lpstr>
      <vt:lpstr>OpenCV and CVLIB</vt:lpstr>
      <vt:lpstr>BPM-1 X-Ray Analysis (IXS) </vt:lpstr>
      <vt:lpstr>BPM-1 X-Ray</vt:lpstr>
      <vt:lpstr>BPM-1 Image Results</vt:lpstr>
      <vt:lpstr>BPM-1 Data Results</vt:lpstr>
      <vt:lpstr>BPM-1 Results</vt:lpstr>
      <vt:lpstr>BPM-1 Time</vt:lpstr>
      <vt:lpstr>Analysis -Merlin Quad X-Ray Detector (IXS)</vt:lpstr>
      <vt:lpstr>Merlin Image Results</vt:lpstr>
      <vt:lpstr>Merlin Data Results for First Object (Largest)</vt:lpstr>
      <vt:lpstr>Merlin - Time</vt:lpstr>
      <vt:lpstr>ABBIX Beamlines (AMX): Pins in a Robot Gripper</vt:lpstr>
      <vt:lpstr>Robot Gripper - Purpose</vt:lpstr>
      <vt:lpstr>Robot Gripper– ‘Perfect’ vs Test Cases</vt:lpstr>
      <vt:lpstr>Robot Gripper- Results</vt:lpstr>
      <vt:lpstr>Robot Gripper Time – 1-19 Images</vt:lpstr>
      <vt:lpstr>Pin/Gripper – ‘Perfect’ vs Test Cases</vt:lpstr>
      <vt:lpstr>Pin/Gripper Detailed Analysis</vt:lpstr>
      <vt:lpstr>Pin/Gripper Image Analysis – Results – Image 1</vt:lpstr>
      <vt:lpstr>Pin/Gripper Image Analysis – Results – Image 2</vt:lpstr>
      <vt:lpstr>Pin/Gripper Image Analysis – Results – Image 3</vt:lpstr>
      <vt:lpstr>Pin/Gripper Image Analysis – Results – Image 4</vt:lpstr>
      <vt:lpstr>Pin/Gripper Time – 1-19 Images</vt:lpstr>
      <vt:lpstr>Crystal Rotational Alignment - AMX</vt:lpstr>
      <vt:lpstr>Crystal Rotational Alignment - AMX</vt:lpstr>
      <vt:lpstr>Conclusion</vt:lpstr>
      <vt:lpstr>Future Plans - XPD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Computer Vision</dc:title>
  <dc:creator>Microsoft account</dc:creator>
  <cp:lastModifiedBy>Microsoft account</cp:lastModifiedBy>
  <cp:revision>50</cp:revision>
  <dcterms:created xsi:type="dcterms:W3CDTF">2016-07-20T22:33:20Z</dcterms:created>
  <dcterms:modified xsi:type="dcterms:W3CDTF">2016-07-22T16:02:10Z</dcterms:modified>
</cp:coreProperties>
</file>